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0" r:id="rId9"/>
    <p:sldId id="285" r:id="rId10"/>
    <p:sldId id="286" r:id="rId11"/>
    <p:sldId id="268" r:id="rId12"/>
    <p:sldId id="279" r:id="rId13"/>
    <p:sldId id="280" r:id="rId14"/>
    <p:sldId id="281" r:id="rId15"/>
    <p:sldId id="282" r:id="rId16"/>
    <p:sldId id="269" r:id="rId17"/>
    <p:sldId id="271" r:id="rId18"/>
    <p:sldId id="272" r:id="rId19"/>
    <p:sldId id="283" r:id="rId20"/>
    <p:sldId id="273" r:id="rId21"/>
    <p:sldId id="284" r:id="rId22"/>
    <p:sldId id="274" r:id="rId23"/>
    <p:sldId id="275" r:id="rId24"/>
    <p:sldId id="276" r:id="rId25"/>
    <p:sldId id="287" r:id="rId26"/>
    <p:sldId id="288" r:id="rId27"/>
    <p:sldId id="289" r:id="rId28"/>
    <p:sldId id="290" r:id="rId29"/>
    <p:sldId id="258" r:id="rId30"/>
    <p:sldId id="259" r:id="rId31"/>
    <p:sldId id="277" r:id="rId32"/>
    <p:sldId id="261" r:id="rId33"/>
    <p:sldId id="278" r:id="rId34"/>
    <p:sldId id="291" r:id="rId35"/>
    <p:sldId id="292" r:id="rId36"/>
    <p:sldId id="293" r:id="rId37"/>
    <p:sldId id="294" r:id="rId38"/>
    <p:sldId id="295" r:id="rId39"/>
    <p:sldId id="296" r:id="rId40"/>
    <p:sldId id="300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Schlatter (s)" initials="BS(" lastIdx="1" clrIdx="0">
    <p:extLst>
      <p:ext uri="{19B8F6BF-5375-455C-9EA6-DF929625EA0E}">
        <p15:presenceInfo xmlns:p15="http://schemas.microsoft.com/office/powerpoint/2012/main" userId="S-1-5-21-239047225-2881000125-105093288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1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PC%20(4)\Desktop\Umfrage%20Whg%20VSS\Datenanalyse\Daten%20bearbeitet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\Dropbox\PC%20(2)\Desktop\Umfrage%20Whg%20VSS\Umfrage%20Whg%20VSS\Datenanalyse\Freie%20Antwort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\Dropbox\PC%20(2)\Desktop\Umfrage%20Whg%20VSS\Umfrage%20Whg%20VSS\Datenanalyse\Freie%20Antwort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/>
              <a:t>Aufteilung</a:t>
            </a:r>
            <a:r>
              <a:rPr lang="de-CH" baseline="0"/>
              <a:t> Sprache</a:t>
            </a:r>
            <a:endParaRPr lang="de-CH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'Datenerhebung 21_22 D'!$A$582:$A$584</c:f>
              <c:strCache>
                <c:ptCount val="3"/>
                <c:pt idx="0">
                  <c:v>Anzahl Teilnehmer</c:v>
                </c:pt>
                <c:pt idx="1">
                  <c:v>Anzahl deutschsprachiger Teilnehmer</c:v>
                </c:pt>
                <c:pt idx="2">
                  <c:v>Anzahl französischsprachiger Teilnehmer</c:v>
                </c:pt>
              </c:strCache>
            </c:strRef>
          </c:cat>
          <c:val>
            <c:numRef>
              <c:f>'Datenerhebung 21_22 D'!$B$582:$B$584</c:f>
              <c:numCache>
                <c:formatCode>General</c:formatCode>
                <c:ptCount val="3"/>
                <c:pt idx="0">
                  <c:v>576</c:v>
                </c:pt>
                <c:pt idx="1">
                  <c:v>404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2-46F7-8793-7C787CB48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705312"/>
        <c:axId val="411705728"/>
      </c:barChart>
      <c:catAx>
        <c:axId val="41170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1705728"/>
        <c:crosses val="autoZero"/>
        <c:auto val="1"/>
        <c:lblAlgn val="ctr"/>
        <c:lblOffset val="100"/>
        <c:noMultiLvlLbl val="0"/>
      </c:catAx>
      <c:valAx>
        <c:axId val="41170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170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Studienrichtung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'Datenerhebung 21_22 D'!$H$772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'Datenerhebung 21_22 D'!$G$773:$G$790</c:f>
              <c:strCache>
                <c:ptCount val="18"/>
                <c:pt idx="0">
                  <c:v>Psychologie </c:v>
                </c:pt>
                <c:pt idx="1">
                  <c:v>Humanmedizin </c:v>
                </c:pt>
                <c:pt idx="2">
                  <c:v>Rechtswissenschaften </c:v>
                </c:pt>
                <c:pt idx="3">
                  <c:v>Medizin </c:v>
                </c:pt>
                <c:pt idx="4">
                  <c:v>Biologie </c:v>
                </c:pt>
                <c:pt idx="5">
                  <c:v>BWL</c:v>
                </c:pt>
                <c:pt idx="6">
                  <c:v>Informatik</c:v>
                </c:pt>
                <c:pt idx="7">
                  <c:v>PH</c:v>
                </c:pt>
                <c:pt idx="8">
                  <c:v>Medienwissenschaft </c:v>
                </c:pt>
                <c:pt idx="9">
                  <c:v>Soziologie </c:v>
                </c:pt>
                <c:pt idx="10">
                  <c:v>Geschichte </c:v>
                </c:pt>
                <c:pt idx="11">
                  <c:v>Ingenieur </c:v>
                </c:pt>
                <c:pt idx="12">
                  <c:v>Architektur </c:v>
                </c:pt>
                <c:pt idx="13">
                  <c:v>Wirtschaft </c:v>
                </c:pt>
                <c:pt idx="14">
                  <c:v>Politikwissenschaft</c:v>
                </c:pt>
                <c:pt idx="15">
                  <c:v>Chemie </c:v>
                </c:pt>
                <c:pt idx="16">
                  <c:v>Geographie</c:v>
                </c:pt>
                <c:pt idx="17">
                  <c:v>Kunstgeschichte </c:v>
                </c:pt>
              </c:strCache>
            </c:strRef>
          </c:cat>
          <c:val>
            <c:numRef>
              <c:f>'Datenerhebung 21_22 D'!$H$773:$H$790</c:f>
              <c:numCache>
                <c:formatCode>General</c:formatCode>
                <c:ptCount val="18"/>
                <c:pt idx="0">
                  <c:v>49</c:v>
                </c:pt>
                <c:pt idx="1">
                  <c:v>35</c:v>
                </c:pt>
                <c:pt idx="2">
                  <c:v>34</c:v>
                </c:pt>
                <c:pt idx="3">
                  <c:v>25</c:v>
                </c:pt>
                <c:pt idx="4">
                  <c:v>22</c:v>
                </c:pt>
                <c:pt idx="5">
                  <c:v>21</c:v>
                </c:pt>
                <c:pt idx="6">
                  <c:v>20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8</c:v>
                </c:pt>
                <c:pt idx="14">
                  <c:v>7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F-4524-8E87-F444DF94FC80}"/>
            </c:ext>
          </c:extLst>
        </c:ser>
        <c:ser>
          <c:idx val="1"/>
          <c:order val="1"/>
          <c:tx>
            <c:strRef>
              <c:f>'Datenerhebung 21_22 D'!$I$772</c:f>
              <c:strCache>
                <c:ptCount val="1"/>
                <c:pt idx="0">
                  <c:v>Korrekte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'Datenerhebung 21_22 D'!$G$773:$G$790</c:f>
              <c:strCache>
                <c:ptCount val="18"/>
                <c:pt idx="0">
                  <c:v>Psychologie </c:v>
                </c:pt>
                <c:pt idx="1">
                  <c:v>Humanmedizin </c:v>
                </c:pt>
                <c:pt idx="2">
                  <c:v>Rechtswissenschaften </c:v>
                </c:pt>
                <c:pt idx="3">
                  <c:v>Medizin </c:v>
                </c:pt>
                <c:pt idx="4">
                  <c:v>Biologie </c:v>
                </c:pt>
                <c:pt idx="5">
                  <c:v>BWL</c:v>
                </c:pt>
                <c:pt idx="6">
                  <c:v>Informatik</c:v>
                </c:pt>
                <c:pt idx="7">
                  <c:v>PH</c:v>
                </c:pt>
                <c:pt idx="8">
                  <c:v>Medienwissenschaft </c:v>
                </c:pt>
                <c:pt idx="9">
                  <c:v>Soziologie </c:v>
                </c:pt>
                <c:pt idx="10">
                  <c:v>Geschichte </c:v>
                </c:pt>
                <c:pt idx="11">
                  <c:v>Ingenieur </c:v>
                </c:pt>
                <c:pt idx="12">
                  <c:v>Architektur </c:v>
                </c:pt>
                <c:pt idx="13">
                  <c:v>Wirtschaft </c:v>
                </c:pt>
                <c:pt idx="14">
                  <c:v>Politikwissenschaft</c:v>
                </c:pt>
                <c:pt idx="15">
                  <c:v>Chemie </c:v>
                </c:pt>
                <c:pt idx="16">
                  <c:v>Geographie</c:v>
                </c:pt>
                <c:pt idx="17">
                  <c:v>Kunstgeschichte </c:v>
                </c:pt>
              </c:strCache>
            </c:strRef>
          </c:cat>
          <c:val>
            <c:numRef>
              <c:f>'Datenerhebung 21_22 D'!$I$773:$I$790</c:f>
              <c:numCache>
                <c:formatCode>0.0</c:formatCode>
                <c:ptCount val="18"/>
                <c:pt idx="0">
                  <c:v>9.0573012939001849</c:v>
                </c:pt>
                <c:pt idx="1">
                  <c:v>6.4695009242144179</c:v>
                </c:pt>
                <c:pt idx="2">
                  <c:v>6.2846580406654349</c:v>
                </c:pt>
                <c:pt idx="3">
                  <c:v>4.621072088724584</c:v>
                </c:pt>
                <c:pt idx="4">
                  <c:v>4.066543438077634</c:v>
                </c:pt>
                <c:pt idx="5">
                  <c:v>3.8817005545286505</c:v>
                </c:pt>
                <c:pt idx="6">
                  <c:v>3.6968576709796674</c:v>
                </c:pt>
                <c:pt idx="7">
                  <c:v>2.5878003696857674</c:v>
                </c:pt>
                <c:pt idx="8">
                  <c:v>2.4029574861367835</c:v>
                </c:pt>
                <c:pt idx="9">
                  <c:v>2.2181146025878005</c:v>
                </c:pt>
                <c:pt idx="10">
                  <c:v>1.8484288354898337</c:v>
                </c:pt>
                <c:pt idx="11">
                  <c:v>1.6635859519408502</c:v>
                </c:pt>
                <c:pt idx="12">
                  <c:v>1.478743068391867</c:v>
                </c:pt>
                <c:pt idx="13">
                  <c:v>1.478743068391867</c:v>
                </c:pt>
                <c:pt idx="14">
                  <c:v>1.2939001848428837</c:v>
                </c:pt>
                <c:pt idx="15">
                  <c:v>1.1090573012939002</c:v>
                </c:pt>
                <c:pt idx="16">
                  <c:v>1.1090573012939002</c:v>
                </c:pt>
                <c:pt idx="17">
                  <c:v>1.1090573012939002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F-4524-8E87-F444DF94F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6396255"/>
        <c:axId val="925342783"/>
      </c:barChart>
      <c:catAx>
        <c:axId val="91639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25342783"/>
        <c:crosses val="autoZero"/>
        <c:auto val="1"/>
        <c:lblAlgn val="ctr"/>
        <c:lblOffset val="100"/>
        <c:noMultiLvlLbl val="0"/>
      </c:catAx>
      <c:valAx>
        <c:axId val="925342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6396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[Freie Antworten.xlsx]Wochenaufenthalt!PivotTable10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/>
              <a:t>Anzahl von Wochenaufenthalt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Wochenaufenthalt!$B$3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Wochenaufenthalt!$A$4:$A$26</c:f>
              <c:strCache>
                <c:ptCount val="23"/>
                <c:pt idx="0">
                  <c:v>Kein Wochenaufenthalt</c:v>
                </c:pt>
                <c:pt idx="1">
                  <c:v>FR</c:v>
                </c:pt>
                <c:pt idx="2">
                  <c:v>SO</c:v>
                </c:pt>
                <c:pt idx="3">
                  <c:v> BE</c:v>
                </c:pt>
                <c:pt idx="4">
                  <c:v>AG</c:v>
                </c:pt>
                <c:pt idx="5">
                  <c:v>Basel </c:v>
                </c:pt>
                <c:pt idx="6">
                  <c:v>BE</c:v>
                </c:pt>
                <c:pt idx="7">
                  <c:v>BL</c:v>
                </c:pt>
                <c:pt idx="8">
                  <c:v>BS</c:v>
                </c:pt>
                <c:pt idx="9">
                  <c:v>BS/BL</c:v>
                </c:pt>
                <c:pt idx="10">
                  <c:v>Deutschland</c:v>
                </c:pt>
                <c:pt idx="11">
                  <c:v>FL</c:v>
                </c:pt>
                <c:pt idx="12">
                  <c:v>Frankreich</c:v>
                </c:pt>
                <c:pt idx="13">
                  <c:v>GE</c:v>
                </c:pt>
                <c:pt idx="14">
                  <c:v>GR</c:v>
                </c:pt>
                <c:pt idx="15">
                  <c:v>LU</c:v>
                </c:pt>
                <c:pt idx="16">
                  <c:v>NE</c:v>
                </c:pt>
                <c:pt idx="17">
                  <c:v>SG</c:v>
                </c:pt>
                <c:pt idx="18">
                  <c:v>SI</c:v>
                </c:pt>
                <c:pt idx="19">
                  <c:v>unv.</c:v>
                </c:pt>
                <c:pt idx="20">
                  <c:v>VD</c:v>
                </c:pt>
                <c:pt idx="21">
                  <c:v>VS</c:v>
                </c:pt>
                <c:pt idx="22">
                  <c:v>ZH</c:v>
                </c:pt>
              </c:strCache>
            </c:strRef>
          </c:cat>
          <c:val>
            <c:numRef>
              <c:f>Wochenaufenthalt!$B$4:$B$26</c:f>
              <c:numCache>
                <c:formatCode>General</c:formatCode>
                <c:ptCount val="23"/>
                <c:pt idx="0">
                  <c:v>233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12</c:v>
                </c:pt>
                <c:pt idx="7">
                  <c:v>11</c:v>
                </c:pt>
                <c:pt idx="8">
                  <c:v>78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22</c:v>
                </c:pt>
                <c:pt idx="14">
                  <c:v>1</c:v>
                </c:pt>
                <c:pt idx="15">
                  <c:v>15</c:v>
                </c:pt>
                <c:pt idx="16">
                  <c:v>7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131</c:v>
                </c:pt>
                <c:pt idx="21">
                  <c:v>2</c:v>
                </c:pt>
                <c:pt idx="2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6-4B4E-A982-0214178EB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24239"/>
        <c:axId val="87912591"/>
      </c:barChart>
      <c:catAx>
        <c:axId val="8792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7912591"/>
        <c:crosses val="autoZero"/>
        <c:auto val="1"/>
        <c:lblAlgn val="ctr"/>
        <c:lblOffset val="100"/>
        <c:noMultiLvlLbl val="0"/>
      </c:catAx>
      <c:valAx>
        <c:axId val="8791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792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8T19:51:44.87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2C27E-013B-E238-AB20-41FA2757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FD5D48B-5FE4-28BF-AD4A-F04E3A432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F18AA9-9D66-09B6-80AA-8C9102D3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F4A144-A861-27C6-B48D-12CBE6E1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FEBDF0-3B54-3529-1154-84F42798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225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CEC08E-1910-66FC-986F-96DE79E3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6D71E7-4CFB-6240-8E43-16E614481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1ABE9-4063-A170-56DC-D9964703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84DEB-6A77-72F4-BB28-FF97E111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EDF574-3AE1-22A9-2BE5-60B3D027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080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4AC5BE-379A-C30E-CF95-8420A23C2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02D23F-C0F0-CEB9-5656-9143932C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2B4CEF-05A7-28B7-9C23-61D1DFB5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010CBA-D8FD-C752-B4EB-0531CCE8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44958-A5C4-4D37-6C17-49E4B47F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047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0E0BB-E1E0-A736-F36E-99E43581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18A29-9964-B5AE-4543-DE7741D2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FF5AA2-BF9A-80F2-186F-BB99F641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11C196-4C3A-A402-9128-C03D8DC7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C241B0-D4CD-C967-7EE7-94B0BD0A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70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F8A9B-14DA-CE7F-8F7F-48F5144B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FED67C-1120-79A7-232A-A856F5918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942AAE-5E3E-3623-3860-3BC664B7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3AB67-AA18-5E32-8288-E2F9BE16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725A19-1FA4-59FE-001E-4A62518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63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0FA43-FAB0-E893-8F52-0C41896C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AE31E4-9CCC-2AED-C21D-63BD89EB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4861D2-7168-E99F-DAF3-3FE068965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588A2F-C76A-562A-3ACB-E591937E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CBCCD3-399A-AC74-9C08-9424DA8F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F31EAC-0597-CA83-73E5-9C962581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801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0153D-2731-A5E6-A7BE-8BB8E6A1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07A8A1-1C73-9BA4-6AF4-79CA57288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482230-CC48-BD15-02A4-A56EAD554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ECC51B-3555-AC55-0790-3799764E8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169A24-439A-31EA-A9F4-53E9780C9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93CCF8-ED45-1FE4-31DF-A4C87784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63FEFB-4C83-A51A-F87B-BBD5E276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F60539-89C9-EBC4-8DFD-90FEB7AA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71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03678-E1A7-C239-C074-8C7BE676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51E6DA-4EE0-56DA-0E3D-666A8150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3EEFE8-AFDB-ADA1-4A37-37717CB2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EEC874-5494-93CA-FA27-8B772E22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828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342FE3-CF39-772B-6234-E3752946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FAE3C1-0C6D-2323-9D14-10661FF8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43F5C3-E4A6-E4B4-194C-DBC8959F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523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57B1F-A32D-8393-494C-0DB42E54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CCAB34-DF39-7F28-CDF2-5ACD92298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4FB70A-84AC-6CDE-40DF-2BF2DF640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EB131-9AA3-0633-F9FC-3B045057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DF3F00-FE4D-7543-0F05-1DDF2C29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84D57E-D6B6-B485-BCE5-4D065121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78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12431-560E-A261-A233-582DA1A3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D66189-8B95-CFA6-F066-7C2847700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9E905F-8580-2DFC-DD0D-EA779B658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89EB79-D9D5-786C-E26C-EA950836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60BC64-3896-5BEB-C120-BFF79B42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3029E3-6489-CB58-A7C6-2EFEBD48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46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318767-7D42-B0B0-F721-41DCBECE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F18371-11CB-78E9-9106-B514F45EF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95A6BD-4828-2061-9238-EDEA26CEC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7E73A-3201-4436-B594-3CE80F3C671B}" type="datetimeFigureOut">
              <a:rPr lang="de-CH" smtClean="0"/>
              <a:t>12.03.2023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52C9C8-8856-AB5D-2C8C-002E046B5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5D9DAB-EBCA-ABBC-A614-5C27EA73C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12949-751E-4169-B0FE-A3E95E3EF1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714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ftaufnahmen Limmattal | Drohnenaufnahmen in der ganzen Schweiz">
            <a:extLst>
              <a:ext uri="{FF2B5EF4-FFF2-40B4-BE49-F238E27FC236}">
                <a16:creationId xmlns:a16="http://schemas.microsoft.com/office/drawing/2014/main" id="{E4371BCE-2AFD-6FE3-32D0-F20DDFC6F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63" y="2274639"/>
            <a:ext cx="5823901" cy="436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382760E-BD7D-6C35-CC09-948BDEDBD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614" y="9645"/>
            <a:ext cx="9144000" cy="2387600"/>
          </a:xfrm>
        </p:spPr>
        <p:txBody>
          <a:bodyPr/>
          <a:lstStyle/>
          <a:p>
            <a:r>
              <a:rPr lang="de-DE" dirty="0"/>
              <a:t>Auswertung Umfrage VSS Wohnung</a:t>
            </a: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33546FB-1862-4894-19C5-ABF2A8169961}"/>
              </a:ext>
            </a:extLst>
          </p:cNvPr>
          <p:cNvSpPr txBox="1"/>
          <p:nvPr/>
        </p:nvSpPr>
        <p:spPr>
          <a:xfrm>
            <a:off x="7384634" y="6345140"/>
            <a:ext cx="178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timonfurrer.ch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629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E1579-6036-8371-1070-C8DFDC32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FH/Uni/ETH/Andere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A07A637-EBAB-A07B-1C3D-683E4C446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82783"/>
            <a:ext cx="4314825" cy="1628775"/>
          </a:xfr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AC63A93-DB4C-8ACA-EEA3-90F13AFB9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025" y="1491597"/>
            <a:ext cx="5973022" cy="35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2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84903-48FA-4B50-F54E-103124DD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Aktuelles Einkommen</a:t>
            </a:r>
            <a:endParaRPr lang="de-CH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FDBFD06-ACED-95E9-3FD4-E88F2D4CE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065472"/>
            <a:ext cx="8120865" cy="3447224"/>
          </a:xfrm>
        </p:spPr>
      </p:pic>
    </p:spTree>
    <p:extLst>
      <p:ext uri="{BB962C8B-B14F-4D97-AF65-F5344CB8AC3E}">
        <p14:creationId xmlns:p14="http://schemas.microsoft.com/office/powerpoint/2010/main" val="243953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B7C77-F5B6-0E86-920B-8C547EB4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Wieviel % des Monatseinkommens bereit für Miete aufzuwenden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834DE0D-8F21-7363-C00E-4C9258DB92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313369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B8754-6B9A-9FC9-019B-CFD2E4A3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Wie hoch ist das aktuelle Verhältnis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32C28EF-5D33-C3D4-BB83-949C1685E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318925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891A2-D26B-E4BF-FC61-2E060532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Wieviele</a:t>
            </a:r>
            <a:r>
              <a:rPr lang="de-CH" dirty="0"/>
              <a:t> erhalten finanzielle Unterstützung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25B1E91-07AC-3734-1881-1E42EA492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342360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C99CB-C84F-C942-C965-ED4CE023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Von wem kommt die Unterstützung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A3435C7-C93E-F0AD-BB16-165FA80D93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3884563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CDF0D-668F-823E-3F0E-F63015DB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Aktuelle Wohnsituation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153EAFA-4B86-C760-FE75-9BECCD362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65599"/>
            <a:ext cx="3630606" cy="1325563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57A71E7-CCE8-8533-EE71-0412E2F88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2113242" cy="173831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3C92F96-34FA-F12C-9D84-2DBF1F096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8806" y="1690688"/>
            <a:ext cx="6110814" cy="36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39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29FCC-6F23-3E28-61A4-D3ADCC32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Optimales Auszugsalter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0903387D-35D5-5909-A9FF-9AC283C01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982" y="1383835"/>
            <a:ext cx="8002619" cy="4719013"/>
          </a:xfrm>
        </p:spPr>
      </p:pic>
    </p:spTree>
    <p:extLst>
      <p:ext uri="{BB962C8B-B14F-4D97-AF65-F5344CB8AC3E}">
        <p14:creationId xmlns:p14="http://schemas.microsoft.com/office/powerpoint/2010/main" val="3539323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939B9-7437-6CB8-818F-736C42D2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Aktueller Fahrtweg 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083A0DE-AA03-BE72-DE9C-CE8D81268E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919" y="1690688"/>
            <a:ext cx="7675519" cy="4522430"/>
          </a:xfrm>
        </p:spPr>
      </p:pic>
    </p:spTree>
    <p:extLst>
      <p:ext uri="{BB962C8B-B14F-4D97-AF65-F5344CB8AC3E}">
        <p14:creationId xmlns:p14="http://schemas.microsoft.com/office/powerpoint/2010/main" val="535630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9A49E-A936-444A-9D23-DA1BFF99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Wochenaufenthalter</a:t>
            </a:r>
            <a:endParaRPr lang="de-CH" dirty="0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611CDECF-63B7-4DD1-AAEE-4937EFFF0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666451"/>
              </p:ext>
            </p:extLst>
          </p:nvPr>
        </p:nvGraphicFramePr>
        <p:xfrm>
          <a:off x="838200" y="1690688"/>
          <a:ext cx="2779056" cy="4359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726">
                  <a:extLst>
                    <a:ext uri="{9D8B030D-6E8A-4147-A177-3AD203B41FA5}">
                      <a16:colId xmlns:a16="http://schemas.microsoft.com/office/drawing/2014/main" val="2785373025"/>
                    </a:ext>
                  </a:extLst>
                </a:gridCol>
                <a:gridCol w="1398330">
                  <a:extLst>
                    <a:ext uri="{9D8B030D-6E8A-4147-A177-3AD203B41FA5}">
                      <a16:colId xmlns:a16="http://schemas.microsoft.com/office/drawing/2014/main" val="427564886"/>
                    </a:ext>
                  </a:extLst>
                </a:gridCol>
              </a:tblGrid>
              <a:tr h="273375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Wochenaufenthalt</a:t>
                      </a:r>
                      <a:endParaRPr lang="de-CH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Anzahl von Wochenaufenthalt</a:t>
                      </a:r>
                      <a:endParaRPr lang="de-CH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40714303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Kein Wochenaufenthalt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233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716622338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FR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4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843905673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SO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39653787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 BE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409894023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AG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4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420057531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Basel 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056029788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BE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12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70714434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BL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12726352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BS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78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642111199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BS/BL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143613772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Deutschland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399005665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FL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49873103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Frankreich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112188841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GE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22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305893824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GR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593087090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LU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15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942035242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NE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7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1192461485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SG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501770082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SI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82955143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unv.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554879859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VD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131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995237133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VS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2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3205642988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ZH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46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691349688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2575837657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Total Wochenaufenthalt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343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513860526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Kein Wochenaufenthalt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>
                          <a:effectLst/>
                        </a:rPr>
                        <a:t>233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501409332"/>
                  </a:ext>
                </a:extLst>
              </a:tr>
              <a:tr h="151036">
                <a:tc>
                  <a:txBody>
                    <a:bodyPr/>
                    <a:lstStyle/>
                    <a:p>
                      <a:pPr algn="l" fontAlgn="b"/>
                      <a:r>
                        <a:rPr lang="de-CH" sz="900" u="none" strike="noStrike">
                          <a:effectLst/>
                        </a:rPr>
                        <a:t>Total </a:t>
                      </a:r>
                      <a:endParaRPr lang="de-C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900" u="none" strike="noStrike" dirty="0">
                          <a:effectLst/>
                        </a:rPr>
                        <a:t>576</a:t>
                      </a:r>
                      <a:endParaRPr lang="de-CH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2" marR="7552" marT="7552" marB="0" anchor="b"/>
                </a:tc>
                <a:extLst>
                  <a:ext uri="{0D108BD9-81ED-4DB2-BD59-A6C34878D82A}">
                    <a16:rowId xmlns:a16="http://schemas.microsoft.com/office/drawing/2014/main" val="565222186"/>
                  </a:ext>
                </a:extLst>
              </a:tr>
            </a:tbl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04F6E88F-D866-ECE6-FEF4-C22D25200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677690"/>
              </p:ext>
            </p:extLst>
          </p:nvPr>
        </p:nvGraphicFramePr>
        <p:xfrm>
          <a:off x="4025545" y="1690688"/>
          <a:ext cx="602297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20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CE721-1373-CC4F-FF15-1DC03DA6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Stichprobenbeschreibung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DC3BA0-4A1E-11BF-3170-CC382D3D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Geschlecht</a:t>
            </a:r>
          </a:p>
          <a:p>
            <a:r>
              <a:rPr lang="de-DE" dirty="0"/>
              <a:t>Alter</a:t>
            </a:r>
          </a:p>
          <a:p>
            <a:r>
              <a:rPr lang="de-DE" dirty="0"/>
              <a:t>Wohnregion </a:t>
            </a:r>
          </a:p>
          <a:p>
            <a:r>
              <a:rPr lang="de-DE" dirty="0"/>
              <a:t>Sprache</a:t>
            </a:r>
          </a:p>
          <a:p>
            <a:r>
              <a:rPr lang="de-DE" dirty="0"/>
              <a:t>Studienrichtung</a:t>
            </a:r>
          </a:p>
          <a:p>
            <a:r>
              <a:rPr lang="de-DE" dirty="0"/>
              <a:t>Budget zur Verfügung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4947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0905F-C740-6F8A-5E4B-0E6B9CDC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Glücklich mit der aktuellen Wohnsituation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7098703-EC14-271E-D77F-840041004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70368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B0DC1-A9AF-4EC0-87C9-8F711B44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Gründe nicht glücklich mit der Wohnsituation zu sein.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BC1EB2-0EF6-45C8-9E72-BFC753B2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weit</a:t>
            </a:r>
            <a:r>
              <a:rPr lang="fr-FR" dirty="0"/>
              <a:t> von der </a:t>
            </a:r>
            <a:r>
              <a:rPr lang="fr-FR" dirty="0" err="1"/>
              <a:t>Schule</a:t>
            </a:r>
            <a:r>
              <a:rPr lang="fr-FR" dirty="0"/>
              <a:t> </a:t>
            </a:r>
            <a:r>
              <a:rPr lang="fr-FR" dirty="0" err="1"/>
              <a:t>weg</a:t>
            </a:r>
            <a:r>
              <a:rPr lang="fr-FR" dirty="0"/>
              <a:t>.</a:t>
            </a:r>
          </a:p>
          <a:p>
            <a:r>
              <a:rPr lang="de-CH" dirty="0"/>
              <a:t>Distanz und Preis</a:t>
            </a:r>
          </a:p>
          <a:p>
            <a:r>
              <a:rPr lang="fr-FR" dirty="0"/>
              <a:t>Lauter </a:t>
            </a:r>
            <a:r>
              <a:rPr lang="fr-FR" dirty="0" err="1"/>
              <a:t>Zug</a:t>
            </a:r>
            <a:r>
              <a:rPr lang="fr-FR" dirty="0"/>
              <a:t>/</a:t>
            </a:r>
            <a:r>
              <a:rPr lang="fr-FR" dirty="0" err="1"/>
              <a:t>Abgase</a:t>
            </a:r>
            <a:r>
              <a:rPr lang="fr-FR" dirty="0"/>
              <a:t>. </a:t>
            </a:r>
            <a:r>
              <a:rPr lang="fr-FR" dirty="0" err="1"/>
              <a:t>Probleme</a:t>
            </a:r>
            <a:r>
              <a:rPr lang="fr-FR" dirty="0"/>
              <a:t> mit der </a:t>
            </a:r>
            <a:r>
              <a:rPr lang="fr-FR" dirty="0" err="1"/>
              <a:t>Nachbarschaft</a:t>
            </a:r>
            <a:r>
              <a:rPr lang="fr-FR" dirty="0"/>
              <a:t>.</a:t>
            </a:r>
          </a:p>
          <a:p>
            <a:r>
              <a:rPr lang="de-CH" dirty="0"/>
              <a:t>Familiäre Spannungen </a:t>
            </a:r>
          </a:p>
          <a:p>
            <a:r>
              <a:rPr lang="de-CH" dirty="0"/>
              <a:t>Mitmenschen </a:t>
            </a:r>
          </a:p>
          <a:p>
            <a:r>
              <a:rPr lang="de-CH" dirty="0"/>
              <a:t>Unordentliche Mitbewohner </a:t>
            </a:r>
          </a:p>
          <a:p>
            <a:r>
              <a:rPr lang="de-CH" dirty="0"/>
              <a:t>Zu langer Anfahrtsweg </a:t>
            </a:r>
          </a:p>
          <a:p>
            <a:r>
              <a:rPr lang="de-DE" dirty="0"/>
              <a:t>Hellhörig, spür- und sichtbar billig (z.B. drei Lagen Vinylböden mit Löchern Übereinander in Küche und Bad), unangenehmer Geruch im Haus.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9762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8E909-DC33-D603-BC4B-DD85BB90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Umzug in den letzten 2 Jahren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CAB03B9-7B95-82B1-DC9B-1AC7FFB84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388955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B292C-E124-98DA-9B15-9F231DB5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Wohnungssuche pro Woche in Stunden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3D40528F-0052-081C-D0A2-5BBB5A575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2333601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8B85C-7287-0365-1F02-42180EA9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Schwierigkeiten bei Wohn-/Zimmersuche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0950F88-103A-0D2C-8DDE-7F2214E9F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148094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0D1D9-FA0C-5821-2D01-C37BEFF4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Es war nicht schwierig eine Wohnung zu finden N=39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C1D4326-4F24-EE1E-15AF-0D9CA312E2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</p:spPr>
      </p:pic>
    </p:spTree>
    <p:extLst>
      <p:ext uri="{BB962C8B-B14F-4D97-AF65-F5344CB8AC3E}">
        <p14:creationId xmlns:p14="http://schemas.microsoft.com/office/powerpoint/2010/main" val="184346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0222C-BB55-A950-DC92-95BCB01C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Es war eher nicht schwierig eine Wohnung zu finden N=82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38A24393-BF76-A070-E18A-0738A4CEF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</p:spPr>
      </p:pic>
    </p:spTree>
    <p:extLst>
      <p:ext uri="{BB962C8B-B14F-4D97-AF65-F5344CB8AC3E}">
        <p14:creationId xmlns:p14="http://schemas.microsoft.com/office/powerpoint/2010/main" val="2247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0A2EB-05E4-BD52-48F3-EB4ECDBA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Es war eher schwierig eine Wohnung zu finden N=123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E7C571B-0D7D-F800-696F-B5C20C6D34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</p:spPr>
      </p:pic>
    </p:spTree>
    <p:extLst>
      <p:ext uri="{BB962C8B-B14F-4D97-AF65-F5344CB8AC3E}">
        <p14:creationId xmlns:p14="http://schemas.microsoft.com/office/powerpoint/2010/main" val="3852561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7C6B7-3A19-DBA7-CBA8-7AAD2472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Es war schwierig eine Wohnung zu finden N=69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7379778-4C91-5EEA-8072-09FD978F9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</p:spPr>
      </p:pic>
    </p:spTree>
    <p:extLst>
      <p:ext uri="{BB962C8B-B14F-4D97-AF65-F5344CB8AC3E}">
        <p14:creationId xmlns:p14="http://schemas.microsoft.com/office/powerpoint/2010/main" val="4228590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7B3E7-B64C-CE41-11A8-3ABC6F7A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 der Wohnungssuche weil: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1509EF4-A0AE-4C2C-9567-A70E3E476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511439"/>
              </p:ext>
            </p:extLst>
          </p:nvPr>
        </p:nvGraphicFramePr>
        <p:xfrm>
          <a:off x="922106" y="1541300"/>
          <a:ext cx="5173894" cy="2302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9370">
                  <a:extLst>
                    <a:ext uri="{9D8B030D-6E8A-4147-A177-3AD203B41FA5}">
                      <a16:colId xmlns:a16="http://schemas.microsoft.com/office/drawing/2014/main" val="1189640696"/>
                    </a:ext>
                  </a:extLst>
                </a:gridCol>
                <a:gridCol w="832262">
                  <a:extLst>
                    <a:ext uri="{9D8B030D-6E8A-4147-A177-3AD203B41FA5}">
                      <a16:colId xmlns:a16="http://schemas.microsoft.com/office/drawing/2014/main" val="4038002413"/>
                    </a:ext>
                  </a:extLst>
                </a:gridCol>
                <a:gridCol w="832262">
                  <a:extLst>
                    <a:ext uri="{9D8B030D-6E8A-4147-A177-3AD203B41FA5}">
                      <a16:colId xmlns:a16="http://schemas.microsoft.com/office/drawing/2014/main" val="3363802251"/>
                    </a:ext>
                  </a:extLst>
                </a:gridCol>
              </a:tblGrid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sng" strike="noStrike" dirty="0">
                          <a:effectLst/>
                        </a:rPr>
                        <a:t>Veränderung Wohnsituation</a:t>
                      </a:r>
                      <a:endParaRPr lang="de-CH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Anzahl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5461662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In den letzten 2 Jahren Umgezogen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313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100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2869424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3275731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Grund Kosten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51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16.3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087978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Grund Distanz zur Hochschule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150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47.9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6978038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Grund Covid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12.5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6176621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Andere Gründe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155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49.5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923926"/>
                  </a:ext>
                </a:extLst>
              </a:tr>
              <a:tr h="254445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7761638"/>
                  </a:ext>
                </a:extLst>
              </a:tr>
              <a:tr h="267168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Summe der Gründe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395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 dirty="0">
                          <a:effectLst/>
                        </a:rPr>
                        <a:t>126.2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5520893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D2A0B2BA-BF2F-4733-BD41-B1AE114F1FFD}"/>
              </a:ext>
            </a:extLst>
          </p:cNvPr>
          <p:cNvSpPr txBox="1"/>
          <p:nvPr/>
        </p:nvSpPr>
        <p:spPr>
          <a:xfrm>
            <a:off x="1038687" y="4234649"/>
            <a:ext cx="580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Gründe sind in der Summe mehr als 100% das bedeutet, Personen haben diese Frage mehrfach beantwortet.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159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C3F09-3085-B7DC-0564-955AF5B4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Geschlecht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34441C2-A1B0-DB41-45DB-C74F6B766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27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0426-C392-83A5-DEDF-D765A4A2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Dauer der Wohnungssuche:</a:t>
            </a:r>
            <a:endParaRPr lang="de-CH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2CA4F77-EA53-7149-47E4-F5EBB1683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53052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C5F8E-4300-0030-247A-3726DE84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Weshalb länger als 3 Monate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B710C-DACE-AC9F-0056-4AE395C0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Unterkünfte sind sehr teuer.</a:t>
            </a:r>
          </a:p>
          <a:p>
            <a:r>
              <a:rPr lang="de-CH" dirty="0"/>
              <a:t>Wenige Unterkünfte zu einem angemessenen Preis.</a:t>
            </a:r>
          </a:p>
          <a:p>
            <a:r>
              <a:rPr lang="de-CH" dirty="0"/>
              <a:t>Aufgrund der Mietpreise </a:t>
            </a:r>
          </a:p>
          <a:p>
            <a:r>
              <a:rPr lang="de-DE" dirty="0"/>
              <a:t>Es gibt sehr, sehr viele Bewerbungen für eine freie WG. Mann muss richtig Glück haben dass man einen Platz bekommt </a:t>
            </a:r>
          </a:p>
          <a:p>
            <a:r>
              <a:rPr lang="de-CH" dirty="0"/>
              <a:t>Vermieter wollen keine Studenten.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0937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AF3AF-807B-1822-28E3-31585C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Wohnungssuche über: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E5EA837-3BB4-469D-9323-EEEF58E64F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845848"/>
              </p:ext>
            </p:extLst>
          </p:nvPr>
        </p:nvGraphicFramePr>
        <p:xfrm>
          <a:off x="838199" y="1690688"/>
          <a:ext cx="6565777" cy="4355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3463">
                  <a:extLst>
                    <a:ext uri="{9D8B030D-6E8A-4147-A177-3AD203B41FA5}">
                      <a16:colId xmlns:a16="http://schemas.microsoft.com/office/drawing/2014/main" val="1406921780"/>
                    </a:ext>
                  </a:extLst>
                </a:gridCol>
                <a:gridCol w="1056157">
                  <a:extLst>
                    <a:ext uri="{9D8B030D-6E8A-4147-A177-3AD203B41FA5}">
                      <a16:colId xmlns:a16="http://schemas.microsoft.com/office/drawing/2014/main" val="3030365170"/>
                    </a:ext>
                  </a:extLst>
                </a:gridCol>
                <a:gridCol w="1056157">
                  <a:extLst>
                    <a:ext uri="{9D8B030D-6E8A-4147-A177-3AD203B41FA5}">
                      <a16:colId xmlns:a16="http://schemas.microsoft.com/office/drawing/2014/main" val="1532954599"/>
                    </a:ext>
                  </a:extLst>
                </a:gridCol>
              </a:tblGrid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sng" strike="noStrike" dirty="0">
                          <a:effectLst/>
                        </a:rPr>
                        <a:t>Methoden für Wohnungssuche</a:t>
                      </a:r>
                      <a:endParaRPr lang="de-CH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Anzahl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520150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In den letzten 2 Jahren umgezogen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313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100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8114219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867011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Immoscout24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178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56.9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7799050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wgzimmer.ch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151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48.2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9586620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Homegate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99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31.6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1472304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Tutti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11.5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5827785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Anibis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5.4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2215679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Flatfox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123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39.3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1223114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Uni/Hochschule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174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55.6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9546630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Andere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140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44.7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0565181"/>
                  </a:ext>
                </a:extLst>
              </a:tr>
              <a:tr h="3337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1826016"/>
                  </a:ext>
                </a:extLst>
              </a:tr>
              <a:tr h="350403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Summe der Suchanfragen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>
                          <a:effectLst/>
                        </a:rPr>
                        <a:t>918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100" u="none" strike="noStrike" dirty="0">
                          <a:effectLst/>
                        </a:rPr>
                        <a:t>293.3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449217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9D7E9EB-5B6B-4FFA-ADAD-ED748E4FF42F}"/>
              </a:ext>
            </a:extLst>
          </p:cNvPr>
          <p:cNvSpPr txBox="1"/>
          <p:nvPr/>
        </p:nvSpPr>
        <p:spPr>
          <a:xfrm>
            <a:off x="7767961" y="1873188"/>
            <a:ext cx="3585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der Studierenden haben mehr als nur eine Methode verwendet, um eine Wohnung zu suchen.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2539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443EE-7F94-7006-ABD4-E43A282D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Letzte 2 Jahre nicht umgezogen (aber Bedarf) angestrebte Wohnsituation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4E86405-E680-5FD9-F8D6-06193DCF99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430" y="1825625"/>
            <a:ext cx="7385139" cy="4351338"/>
          </a:xfrm>
        </p:spPr>
      </p:pic>
    </p:spTree>
    <p:extLst>
      <p:ext uri="{BB962C8B-B14F-4D97-AF65-F5344CB8AC3E}">
        <p14:creationId xmlns:p14="http://schemas.microsoft.com/office/powerpoint/2010/main" val="2442408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778B4-FF07-4482-B37F-4D5B67E0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deskriptive Auswertungen nach Besprechung vom 24.02.23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88B2F9-BD42-4519-91FF-535347A9A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Dargestellt werden nur Personen, welche auf Folie 27 &amp; 28 angegeben haben, dass die Wohnungssuche eher schwierig oder schwierig war.</a:t>
            </a:r>
          </a:p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63C8682-83EE-4DF8-B5B0-629CC0168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374" y="3567906"/>
            <a:ext cx="52578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25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BCE49-22A6-4F50-83E2-6B97DF68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Geschlecht und Alter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1AEF7DD-FAB9-47D3-BD21-318FFF255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304" y="1815544"/>
            <a:ext cx="4458024" cy="263096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71F244F-B505-4C98-8741-B5B928920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328" y="1690688"/>
            <a:ext cx="4779146" cy="282047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D8E93EC-4B45-4950-8C08-4D83970144F7}"/>
              </a:ext>
            </a:extLst>
          </p:cNvPr>
          <p:cNvSpPr txBox="1"/>
          <p:nvPr/>
        </p:nvSpPr>
        <p:spPr>
          <a:xfrm>
            <a:off x="1260629" y="4696287"/>
            <a:ext cx="3728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Personen mit Schwierigkeiten bei der Wohnungssuche sind weiblich, wobei auch in der ganzen Stichprobe der Anteil an Frauen 66% ausmacht.</a:t>
            </a:r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9CEAD4F-3B2D-4968-B46A-D4742F7BD699}"/>
              </a:ext>
            </a:extLst>
          </p:cNvPr>
          <p:cNvSpPr txBox="1"/>
          <p:nvPr/>
        </p:nvSpPr>
        <p:spPr>
          <a:xfrm>
            <a:off x="5770485" y="4838330"/>
            <a:ext cx="4144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Personen sind zwischen 18-24y alt.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1857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4DE44-9B25-42F4-9C58-1A910C102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Studium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25E1AC4-4871-4F97-BF7A-326D95AF5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310599" cy="254396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86172F1-B1E4-4F10-BEE3-94F4AC7CD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851" y="1690688"/>
            <a:ext cx="4310600" cy="254396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F9F34E7-C449-4980-A800-0D32A46A5A75}"/>
              </a:ext>
            </a:extLst>
          </p:cNvPr>
          <p:cNvSpPr txBox="1"/>
          <p:nvPr/>
        </p:nvSpPr>
        <p:spPr>
          <a:xfrm>
            <a:off x="1154096" y="4500979"/>
            <a:ext cx="9108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Personen mit Schwierigkeiten befinden sich noch im Bachelorstudium und sind im 1.-3. Studienjahr.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9811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E92E1-1373-4335-B0D0-99EE467C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Wohnungssuche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D59EEE5-548D-49FC-BDC9-70D0F2FE5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1640" y="1690688"/>
            <a:ext cx="4965979" cy="29307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2571401-86CD-4019-9C5C-9DAE69B4F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4965978" cy="293074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B6C061E-08D8-4BD1-8BFA-08910442BC34}"/>
              </a:ext>
            </a:extLst>
          </p:cNvPr>
          <p:cNvSpPr txBox="1"/>
          <p:nvPr/>
        </p:nvSpPr>
        <p:spPr>
          <a:xfrm>
            <a:off x="1612776" y="4844146"/>
            <a:ext cx="896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Personen mit Problemen haben auch lange eine passende Wohnung zu finden und haben tendenziell mehr als 2h/w für die Wohnungssuche aufgewendet.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1598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8643A-DE7D-486B-B74B-FEC9C0A1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Nettoeinkommen und Wohnungsmiete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5448A942-6FB2-4D67-9894-A88310DAB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54603"/>
            <a:ext cx="4051871" cy="23912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6F787DF-0964-473B-A477-0367717AD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488" y="1411206"/>
            <a:ext cx="4697812" cy="277247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618611C-584D-4E1C-9BCC-A23E832FCCBE}"/>
              </a:ext>
            </a:extLst>
          </p:cNvPr>
          <p:cNvSpPr txBox="1"/>
          <p:nvPr/>
        </p:nvSpPr>
        <p:spPr>
          <a:xfrm>
            <a:off x="1447060" y="45187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meisten Personen verdienen gerade einmal 2000 CHF, davon sind viele bereit bis zu 800 CHF (40%) des Einkommens für die Miete aufzuwenden.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4093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57B75-652C-4575-B21E-1361EE76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Aktueller Wohnungspreis und Finanzielle Unterstützung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71120C0-7F6C-4E1A-BC4E-00862BABA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9331"/>
            <a:ext cx="4872769" cy="287573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F7435B0-1A37-436D-984B-2C219AC99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721" y="1829663"/>
            <a:ext cx="5059670" cy="298360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FB7991D-F2DE-46C7-A5BF-E87D4030032F}"/>
              </a:ext>
            </a:extLst>
          </p:cNvPr>
          <p:cNvSpPr txBox="1"/>
          <p:nvPr/>
        </p:nvSpPr>
        <p:spPr>
          <a:xfrm>
            <a:off x="1873188" y="5104660"/>
            <a:ext cx="835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gesetzte Limite der Wohnungsmiete ist bei den meisten schon erreicht oder übersteigt sie sogar. Viele erhalten allerdings finanzielle Unterstützung durch die Eltern.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19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21ABB-2C09-5B98-9FF4-2EDC94E4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Unterteilung in Altersklassen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4140995-CE4C-CB0C-637F-3E3FB8670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72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9A82E-55EF-40A3-8B14-B2631C90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Auswertungen mit Kreuztabellen und Korrelationen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85A8C5-86E9-497F-B8C1-30C4D8D3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Untersucht wurde der Einfluss folgender Variablen: Geschlecht, Alter, Nettoeinkommen, Stufe der Ausbildung, Studienjahr, Suche in Stunden/Woche, Dauer der Suche und Mietkosten im Verhältnis zum Einkommen in Bezug auf die Schwierigkeit der Wohnungssuche.</a:t>
            </a:r>
          </a:p>
          <a:p>
            <a:r>
              <a:rPr lang="de-DE" sz="2000" dirty="0"/>
              <a:t>Aufgrund der nominal und ordinalskalierten Daten sind nur Kreuztabellen, Rangkorrelation nach Spearman und Kendalls-Tau zulässig.</a:t>
            </a:r>
          </a:p>
          <a:p>
            <a:r>
              <a:rPr lang="de-DE" sz="2000" dirty="0"/>
              <a:t>Die einzigen zulässigen Kreuztabellen aufgrund der geringen Anzahl von erwarteten Werten &lt; 5  sind: Stufe der Ausbildung, Wohnungssuche in Stunden und Dauer der Wohnungssuche mit Schwierigkeit bei der Wohnungssuche.</a:t>
            </a:r>
          </a:p>
          <a:p>
            <a:endParaRPr lang="de-DE" sz="2000" dirty="0"/>
          </a:p>
          <a:p>
            <a:r>
              <a:rPr lang="de-DE" sz="2000" dirty="0"/>
              <a:t>Diese Kreuztabellen sind nachfolgend dargestellt.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075579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88FAC-CF99-4E07-9140-660D42B7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Zusammenhang Semester und Schwierigkeiten bei der Wohnungssuche</a:t>
            </a:r>
            <a:endParaRPr lang="de-CH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47B4BF0C-CE9E-4E29-9419-ADFE1D133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2561"/>
            <a:ext cx="4417381" cy="404926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5E6D11C-7820-412B-8F98-15771517F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215" y="1560744"/>
            <a:ext cx="3914775" cy="207645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97D403C-0E14-4777-9330-E524518C7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5215" y="3820050"/>
            <a:ext cx="4851171" cy="1841777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B0784F74-0489-41B3-8084-BB1E420206EE}"/>
              </a:ext>
            </a:extLst>
          </p:cNvPr>
          <p:cNvSpPr txBox="1"/>
          <p:nvPr/>
        </p:nvSpPr>
        <p:spPr>
          <a:xfrm>
            <a:off x="973584" y="5766556"/>
            <a:ext cx="10244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 die Personen Schwierigkeiten hatten bei der Wohnungssuche steht im Zusammenhang mit dem Studienjahr (</a:t>
            </a:r>
            <a:r>
              <a:rPr lang="de-DE" dirty="0" err="1"/>
              <a:t>Chiquadrat</a:t>
            </a:r>
            <a:r>
              <a:rPr lang="de-DE" dirty="0"/>
              <a:t> = 21.285, p = 0.046 n =313 ) Die Stärke des Zusammenhangs ist fast nicht existent und der Test ist schwach signifikant (Kendalls-tau-b = -0.035, p=0.047).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9136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6E278-41C0-4D0E-B233-26623287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Zusammenhang Stunden für Wohnung gesucht und Schwierigkeiten bei der Wohnungssuche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A29FC3E0-FB81-4676-BFCF-71B353D728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262" y="1544703"/>
            <a:ext cx="5189738" cy="399855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E1AE698-2675-4659-A1B1-FE7DA7D10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38" y="1541540"/>
            <a:ext cx="3914775" cy="207645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56AB53D-AF29-4433-A75A-1613AAA8B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338" y="3717209"/>
            <a:ext cx="4809755" cy="182605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2D38C5E-7BBA-438A-A64F-F77A0E3A3B72}"/>
              </a:ext>
            </a:extLst>
          </p:cNvPr>
          <p:cNvSpPr txBox="1"/>
          <p:nvPr/>
        </p:nvSpPr>
        <p:spPr>
          <a:xfrm>
            <a:off x="1269506" y="5657671"/>
            <a:ext cx="9960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 die Personen Schwierigkeiten hatten bei der Wohnungssuche steht im Zusammenhang mit der Suche in Stunden (</a:t>
            </a:r>
            <a:r>
              <a:rPr lang="de-DE" dirty="0" err="1"/>
              <a:t>Chiquadrat</a:t>
            </a:r>
            <a:r>
              <a:rPr lang="de-DE" dirty="0"/>
              <a:t> = 90.262, p = &lt;0.001 n =313 ) Die Stärke des Zusammenhangs ist schwach bis mittel zu bewerten der Test ist höchst signifikant (Kendalls-tau-b = 0.397, p=&lt;0.001).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17366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80C0E-0E4B-4EAE-B55F-01E5C848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Zusammenhang Dauer der Wohnungssuche und Schwierigkeiten bei der Wohnungssuche</a:t>
            </a:r>
            <a:endParaRPr lang="de-CH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D87EE9B-936D-4243-8E35-0959A2B6D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2561"/>
            <a:ext cx="5747789" cy="317894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10EF635-C2D8-4120-AB01-E90ACEF2C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524" y="1612561"/>
            <a:ext cx="3914775" cy="207645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B9AA39D-F943-4C55-A259-9972C9B83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8870" y="3689011"/>
            <a:ext cx="3753313" cy="142496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9654779-DBF4-4B27-A417-376D61B0C36E}"/>
              </a:ext>
            </a:extLst>
          </p:cNvPr>
          <p:cNvSpPr txBox="1"/>
          <p:nvPr/>
        </p:nvSpPr>
        <p:spPr>
          <a:xfrm>
            <a:off x="914400" y="5504155"/>
            <a:ext cx="10324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 die Personen Schwierigkeiten hatten bei der Wohnungssuche steht im Zusammenhang mit der Dauer der Wohnungssuche (</a:t>
            </a:r>
            <a:r>
              <a:rPr lang="de-DE" dirty="0" err="1"/>
              <a:t>Chiquadrat</a:t>
            </a:r>
            <a:r>
              <a:rPr lang="de-DE" dirty="0"/>
              <a:t> = 161,309 p = &lt;0.001 n =313 ) Die Stärke des Zusammenhangs ist mittel zu bewerten der Test ist höchst signifikant (Kendalls-tau-b = 0.554, p=&lt;0.001).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109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68E26-CE4E-2876-3A99-1B644C5A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Wohnorte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3CA880E-4201-4DE3-A523-8C40FD6305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2211" y="1825629"/>
          <a:ext cx="2887577" cy="435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933">
                  <a:extLst>
                    <a:ext uri="{9D8B030D-6E8A-4147-A177-3AD203B41FA5}">
                      <a16:colId xmlns:a16="http://schemas.microsoft.com/office/drawing/2014/main" val="1186134905"/>
                    </a:ext>
                  </a:extLst>
                </a:gridCol>
                <a:gridCol w="866897">
                  <a:extLst>
                    <a:ext uri="{9D8B030D-6E8A-4147-A177-3AD203B41FA5}">
                      <a16:colId xmlns:a16="http://schemas.microsoft.com/office/drawing/2014/main" val="4074663045"/>
                    </a:ext>
                  </a:extLst>
                </a:gridCol>
                <a:gridCol w="740084">
                  <a:extLst>
                    <a:ext uri="{9D8B030D-6E8A-4147-A177-3AD203B41FA5}">
                      <a16:colId xmlns:a16="http://schemas.microsoft.com/office/drawing/2014/main" val="3625136257"/>
                    </a:ext>
                  </a:extLst>
                </a:gridCol>
                <a:gridCol w="781663">
                  <a:extLst>
                    <a:ext uri="{9D8B030D-6E8A-4147-A177-3AD203B41FA5}">
                      <a16:colId xmlns:a16="http://schemas.microsoft.com/office/drawing/2014/main" val="3771325381"/>
                    </a:ext>
                  </a:extLst>
                </a:gridCol>
              </a:tblGrid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Wohnort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Anzahl Studierende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Korrekte Prozent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Fehlende Prozent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494106526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VD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89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16.0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15.5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37659083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BS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81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14.6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14.1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493389124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ZH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10.6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10.2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421821465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AG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7.4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7.1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240648384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BL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7.0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6.8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06145722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BE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6.3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6.1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338703805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LU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30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5.2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764009590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VS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4.7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689948240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SG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4.2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804684369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GE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3.8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3.6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680981891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SO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18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3.2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3.1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838875778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NE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23923565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TG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2.0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270007029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TI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2.0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11507347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FR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213462111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GR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1.2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26401227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Frankreich 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885961140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ZG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0.9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422083483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AR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4025411342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Deutschland 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0.7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478213993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AI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636183080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JU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417904659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NW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400924386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SZ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025132385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UR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686980527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GL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771451101"/>
                  </a:ext>
                </a:extLst>
              </a:tr>
              <a:tr h="225930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Liechtenstein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910204915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OW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0.4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0.3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707087299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SH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0.18018018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0.173611111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081914058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 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 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1619935497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Total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576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 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717112495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Summe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555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 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2851511455"/>
                  </a:ext>
                </a:extLst>
              </a:tr>
              <a:tr h="131064"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Fehlend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700" u="none" strike="noStrike">
                          <a:effectLst/>
                        </a:rPr>
                        <a:t>21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>
                          <a:effectLst/>
                        </a:rPr>
                        <a:t> </a:t>
                      </a:r>
                      <a:endParaRPr lang="de-CH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700" u="none" strike="noStrike" dirty="0">
                          <a:effectLst/>
                        </a:rPr>
                        <a:t> </a:t>
                      </a:r>
                      <a:endParaRPr lang="de-CH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1" marR="6241" marT="6241" marB="0" anchor="b"/>
                </a:tc>
                <a:extLst>
                  <a:ext uri="{0D108BD9-81ED-4DB2-BD59-A6C34878D82A}">
                    <a16:rowId xmlns:a16="http://schemas.microsoft.com/office/drawing/2014/main" val="3421665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48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49DE1-E847-8226-A560-CEFF53CC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deutsch-/französisch Sprachiger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BC9379D-F0D4-6977-4BF7-B2D2CB43A2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00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9DC39-0A8E-DE59-B749-24235201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Häufigste Studienrichtungen bis 1% Vorkommen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0709271-F2B7-4769-ADBD-9226CEB8EF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536075"/>
              </p:ext>
            </p:extLst>
          </p:nvPr>
        </p:nvGraphicFramePr>
        <p:xfrm>
          <a:off x="638067" y="1690688"/>
          <a:ext cx="3516684" cy="4240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0720">
                  <a:extLst>
                    <a:ext uri="{9D8B030D-6E8A-4147-A177-3AD203B41FA5}">
                      <a16:colId xmlns:a16="http://schemas.microsoft.com/office/drawing/2014/main" val="478601756"/>
                    </a:ext>
                  </a:extLst>
                </a:gridCol>
                <a:gridCol w="236838">
                  <a:extLst>
                    <a:ext uri="{9D8B030D-6E8A-4147-A177-3AD203B41FA5}">
                      <a16:colId xmlns:a16="http://schemas.microsoft.com/office/drawing/2014/main" val="2551936537"/>
                    </a:ext>
                  </a:extLst>
                </a:gridCol>
                <a:gridCol w="344491">
                  <a:extLst>
                    <a:ext uri="{9D8B030D-6E8A-4147-A177-3AD203B41FA5}">
                      <a16:colId xmlns:a16="http://schemas.microsoft.com/office/drawing/2014/main" val="2788753633"/>
                    </a:ext>
                  </a:extLst>
                </a:gridCol>
                <a:gridCol w="374635">
                  <a:extLst>
                    <a:ext uri="{9D8B030D-6E8A-4147-A177-3AD203B41FA5}">
                      <a16:colId xmlns:a16="http://schemas.microsoft.com/office/drawing/2014/main" val="1061868774"/>
                    </a:ext>
                  </a:extLst>
                </a:gridCol>
              </a:tblGrid>
              <a:tr h="292543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Studienrichtung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Anzahl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Korrekte 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Fehlende 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635447560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Psychologie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49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9.1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8.5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3493771506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Humanmedizin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403176464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Rechtswissenschaften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5.9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775157196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Medizin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4.6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4.3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510766403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Biologie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4.1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3.8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622797414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BWL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3.9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2740400710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Informatik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3.7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766708400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PH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61108851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Medienwissenschaft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3160602580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Soziologie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2.1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499627825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Geschichte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816298261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Ingenieur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2171857873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Architektur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809974471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Wirtschaft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8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668571678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Politikwissenschaft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7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2662357435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Chemie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851275560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Geographie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3881095464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Kunstgeschichte 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1.0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44038728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2001933362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Total Studierende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576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021518345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Anzahl Werte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541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3802565585"/>
                  </a:ext>
                </a:extLst>
              </a:tr>
              <a:tr h="15027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Fehlende Werte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</a:rPr>
                        <a:t>35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</a:rPr>
                        <a:t>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 dirty="0">
                          <a:effectLst/>
                        </a:rPr>
                        <a:t>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9" marR="9439" marT="9439" marB="0" anchor="b"/>
                </a:tc>
                <a:extLst>
                  <a:ext uri="{0D108BD9-81ED-4DB2-BD59-A6C34878D82A}">
                    <a16:rowId xmlns:a16="http://schemas.microsoft.com/office/drawing/2014/main" val="1783664174"/>
                  </a:ext>
                </a:extLst>
              </a:tr>
            </a:tbl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EE8A651-3B33-4733-83D0-6C213B0F9A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61013"/>
              </p:ext>
            </p:extLst>
          </p:nvPr>
        </p:nvGraphicFramePr>
        <p:xfrm>
          <a:off x="4154751" y="1690688"/>
          <a:ext cx="7312071" cy="387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517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4A18-C317-1A22-B1F8-E90008F7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Stufe der Ausbildung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7CD8C14-AF0D-9088-BDC8-C4CE90874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14659"/>
            <a:ext cx="7596883" cy="4476098"/>
          </a:xfrm>
        </p:spPr>
      </p:pic>
    </p:spTree>
    <p:extLst>
      <p:ext uri="{BB962C8B-B14F-4D97-AF65-F5344CB8AC3E}">
        <p14:creationId xmlns:p14="http://schemas.microsoft.com/office/powerpoint/2010/main" val="176458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E79F7-0735-BCBA-7E1D-D948073F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Fakultät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98BDB15-E2CA-CAE6-4FD9-B78754560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6" y="1825625"/>
            <a:ext cx="7379107" cy="4351338"/>
          </a:xfrm>
        </p:spPr>
      </p:pic>
    </p:spTree>
    <p:extLst>
      <p:ext uri="{BB962C8B-B14F-4D97-AF65-F5344CB8AC3E}">
        <p14:creationId xmlns:p14="http://schemas.microsoft.com/office/powerpoint/2010/main" val="257436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Breitbild</PresentationFormat>
  <Paragraphs>419</Paragraphs>
  <Slides>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</vt:lpstr>
      <vt:lpstr>Auswertung Umfrage VSS Wohnung</vt:lpstr>
      <vt:lpstr>Stichprobenbeschreibung</vt:lpstr>
      <vt:lpstr>Anteil Geschlecht</vt:lpstr>
      <vt:lpstr>Unterteilung in Altersklassen</vt:lpstr>
      <vt:lpstr>Wohnorte</vt:lpstr>
      <vt:lpstr>Anteil deutsch-/französisch Sprachiger</vt:lpstr>
      <vt:lpstr>Häufigste Studienrichtungen bis 1% Vorkommen</vt:lpstr>
      <vt:lpstr>Stufe der Ausbildung</vt:lpstr>
      <vt:lpstr>Fakultät</vt:lpstr>
      <vt:lpstr>FH/Uni/ETH/Andere</vt:lpstr>
      <vt:lpstr>Aktuelles Einkommen</vt:lpstr>
      <vt:lpstr>Wieviel % des Monatseinkommens bereit für Miete aufzuwenden</vt:lpstr>
      <vt:lpstr>Wie hoch ist das aktuelle Verhältnis</vt:lpstr>
      <vt:lpstr>Wieviele erhalten finanzielle Unterstützung</vt:lpstr>
      <vt:lpstr>Von wem kommt die Unterstützung</vt:lpstr>
      <vt:lpstr>Aktuelle Wohnsituation</vt:lpstr>
      <vt:lpstr>Optimales Auszugsalter</vt:lpstr>
      <vt:lpstr>Aktueller Fahrtweg </vt:lpstr>
      <vt:lpstr>Wochenaufenthalter</vt:lpstr>
      <vt:lpstr>Glücklich mit der aktuellen Wohnsituation</vt:lpstr>
      <vt:lpstr>Gründe nicht glücklich mit der Wohnsituation zu sein.</vt:lpstr>
      <vt:lpstr>Umzug in den letzten 2 Jahren</vt:lpstr>
      <vt:lpstr>Wohnungssuche pro Woche in Stunden</vt:lpstr>
      <vt:lpstr>Schwierigkeiten bei Wohn-/Zimmersuche</vt:lpstr>
      <vt:lpstr>Es war nicht schwierig eine Wohnung zu finden N=39</vt:lpstr>
      <vt:lpstr>Es war eher nicht schwierig eine Wohnung zu finden N=82</vt:lpstr>
      <vt:lpstr>Es war eher schwierig eine Wohnung zu finden N=123</vt:lpstr>
      <vt:lpstr>Es war schwierig eine Wohnung zu finden N=69</vt:lpstr>
      <vt:lpstr>Auf der Wohnungssuche weil:</vt:lpstr>
      <vt:lpstr>Dauer der Wohnungssuche:</vt:lpstr>
      <vt:lpstr>Weshalb länger als 3 Monate</vt:lpstr>
      <vt:lpstr>Wohnungssuche über:</vt:lpstr>
      <vt:lpstr>Letzte 2 Jahre nicht umgezogen (aber Bedarf) angestrebte Wohnsituation </vt:lpstr>
      <vt:lpstr>Weitere deskriptive Auswertungen nach Besprechung vom 24.02.23</vt:lpstr>
      <vt:lpstr>Geschlecht und Alter</vt:lpstr>
      <vt:lpstr>Studium</vt:lpstr>
      <vt:lpstr>Wohnungssuche</vt:lpstr>
      <vt:lpstr>Nettoeinkommen und Wohnungsmiete</vt:lpstr>
      <vt:lpstr>Aktueller Wohnungspreis und Finanzielle Unterstützung</vt:lpstr>
      <vt:lpstr>Weitere Auswertungen mit Kreuztabellen und Korrelationen</vt:lpstr>
      <vt:lpstr>Zusammenhang Semester und Schwierigkeiten bei der Wohnungssuche</vt:lpstr>
      <vt:lpstr>Zusammenhang Stunden für Wohnung gesucht und Schwierigkeiten bei der Wohnungssuche</vt:lpstr>
      <vt:lpstr>Zusammenhang Dauer der Wohnungssuche und Schwierigkeiten bei der Wohnungssuche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Auswertung Umfrage VSS Wohnung</dc:title>
  <dc:creator>Brian Schlatter (s)</dc:creator>
  <cp:lastModifiedBy>Brian Schlatter (s)</cp:lastModifiedBy>
  <cp:revision>29</cp:revision>
  <dcterms:created xsi:type="dcterms:W3CDTF">2023-01-20T11:32:33Z</dcterms:created>
  <dcterms:modified xsi:type="dcterms:W3CDTF">2023-03-12T17:03:43Z</dcterms:modified>
</cp:coreProperties>
</file>